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22" r:id="rId4"/>
    <p:sldId id="1123" r:id="rId5"/>
    <p:sldId id="1124" r:id="rId6"/>
    <p:sldId id="1125" r:id="rId7"/>
    <p:sldId id="1126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25-Feb-24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1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24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TEI19 guidance for SA2#161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161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S2-2402558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26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th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– March 1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st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029" y="28814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Handling of submissions to SA2#161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2700" dirty="0" smtClean="0">
                <a:solidFill>
                  <a:schemeClr val="tx1"/>
                </a:solidFill>
              </a:rPr>
              <a:t>(sent on SA2 list on 8</a:t>
            </a:r>
            <a:r>
              <a:rPr lang="en-US" sz="2700" baseline="30000" dirty="0" smtClean="0">
                <a:solidFill>
                  <a:schemeClr val="tx1"/>
                </a:solidFill>
              </a:rPr>
              <a:t>th</a:t>
            </a:r>
            <a:r>
              <a:rPr lang="en-US" sz="2700" dirty="0" smtClean="0">
                <a:solidFill>
                  <a:schemeClr val="tx1"/>
                </a:solidFill>
              </a:rPr>
              <a:t> Feb) 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536700"/>
            <a:ext cx="11337852" cy="4902219"/>
          </a:xfrm>
        </p:spPr>
        <p:txBody>
          <a:bodyPr/>
          <a:lstStyle/>
          <a:p>
            <a:pPr lvl="0"/>
            <a:r>
              <a:rPr lang="en-US" sz="2400" dirty="0"/>
              <a:t>Endorsed TEI19 WIDs from SA2#160AHE</a:t>
            </a:r>
            <a:endParaRPr lang="en-US" sz="3200" dirty="0"/>
          </a:p>
          <a:p>
            <a:pPr lvl="1"/>
            <a:r>
              <a:rPr lang="en-US" sz="2000" dirty="0"/>
              <a:t>Submit one </a:t>
            </a:r>
            <a:r>
              <a:rPr lang="en-US" sz="2000" dirty="0" err="1"/>
              <a:t>TDoc</a:t>
            </a:r>
            <a:r>
              <a:rPr lang="en-US" sz="2000" dirty="0"/>
              <a:t># for the WID (for approval)</a:t>
            </a:r>
            <a:endParaRPr lang="en-US" sz="2800" dirty="0"/>
          </a:p>
          <a:p>
            <a:pPr lvl="1"/>
            <a:r>
              <a:rPr lang="en-US" sz="2000" dirty="0"/>
              <a:t>Submit one </a:t>
            </a:r>
            <a:r>
              <a:rPr lang="en-US" sz="2000" dirty="0" err="1"/>
              <a:t>TDoc</a:t>
            </a:r>
            <a:r>
              <a:rPr lang="en-US" sz="2000" dirty="0"/>
              <a:t># to contain the latest version of draft CRs from SA2#160AHE (for information only)</a:t>
            </a:r>
            <a:endParaRPr lang="en-US" sz="2800" dirty="0"/>
          </a:p>
          <a:p>
            <a:pPr lvl="1"/>
            <a:r>
              <a:rPr lang="en-US" sz="2000" dirty="0"/>
              <a:t>Technical discussion of the endorsed WIDs from SA2#160AHE is not expected but can work on editorials and adding source companies</a:t>
            </a:r>
            <a:endParaRPr lang="en-US" sz="2800" dirty="0"/>
          </a:p>
          <a:p>
            <a:pPr lvl="0"/>
            <a:r>
              <a:rPr lang="en-US" sz="2400" dirty="0"/>
              <a:t>Postponed/Not Handled TEI19 proposals from SA2#160AH-E</a:t>
            </a:r>
            <a:endParaRPr lang="en-US" sz="3200" dirty="0"/>
          </a:p>
          <a:p>
            <a:pPr lvl="1"/>
            <a:r>
              <a:rPr lang="en-US" sz="2000" dirty="0"/>
              <a:t>Submit a single </a:t>
            </a:r>
            <a:r>
              <a:rPr lang="en-US" sz="2000" dirty="0" err="1"/>
              <a:t>TDoc</a:t>
            </a:r>
            <a:r>
              <a:rPr lang="en-US" sz="2000" dirty="0"/>
              <a:t> number that includes both WID proposal and draft CRs combined in a single package</a:t>
            </a:r>
            <a:endParaRPr lang="en-US" sz="2800" dirty="0"/>
          </a:p>
          <a:p>
            <a:pPr lvl="1"/>
            <a:r>
              <a:rPr lang="en-US" sz="2000" dirty="0"/>
              <a:t>During the meeting all changes are to be maintained together in this single package</a:t>
            </a:r>
            <a:endParaRPr lang="en-US" sz="2800" dirty="0"/>
          </a:p>
          <a:p>
            <a:pPr lvl="1"/>
            <a:r>
              <a:rPr lang="en-US" sz="2000" dirty="0"/>
              <a:t>If the WID is endorsed the associated draft CRs stay in the package to reflect latest status</a:t>
            </a:r>
            <a:endParaRPr lang="en-US" sz="2800" dirty="0"/>
          </a:p>
          <a:p>
            <a:pPr lvl="1"/>
            <a:r>
              <a:rPr lang="en-US" sz="2000" dirty="0"/>
              <a:t>If the WID is eventually approved during SA2#161 the draft CRs are to be removed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583860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029" y="28814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217454"/>
            <a:ext cx="4492136" cy="522146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The planned total budget for TEI19 items is 12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Proposed plan for TEI19 </a:t>
            </a:r>
            <a:r>
              <a:rPr lang="en-US" sz="2000" dirty="0" smtClean="0"/>
              <a:t>items in table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Note that SA (in SP-231760) endorsed the following: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FS_INSS: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RVAS_ARCH: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TEI19_Netshare: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>
              <a:lnSpc>
                <a:spcPct val="110000"/>
              </a:lnSpc>
              <a:defRPr/>
            </a:pPr>
            <a:endParaRPr lang="en-US" sz="2032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44142"/>
              </p:ext>
            </p:extLst>
          </p:nvPr>
        </p:nvGraphicFramePr>
        <p:xfrm>
          <a:off x="5246556" y="1318316"/>
          <a:ext cx="6452936" cy="3582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0664"/>
                <a:gridCol w="838452"/>
                <a:gridCol w="3387777"/>
                <a:gridCol w="1716043"/>
              </a:tblGrid>
              <a:tr h="25930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TEI19 preparation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TEI119 technical work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0641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Jan 24</a:t>
                      </a:r>
                      <a:endParaRPr lang="en-US" sz="14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Endorse some TEI19 items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(must have WID, draft CR’s, &gt; 4 supporters)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Items not endorsed are noted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None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Feb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Agree </a:t>
                      </a:r>
                      <a:r>
                        <a:rPr lang="en-US" sz="1400" dirty="0">
                          <a:effectLst/>
                        </a:rPr>
                        <a:t>&lt;= 8 TU’s of TEI19 items – these will be scheduled in Q2 – </a:t>
                      </a:r>
                      <a:r>
                        <a:rPr lang="en-US" sz="1400" dirty="0" smtClean="0">
                          <a:effectLst/>
                        </a:rPr>
                        <a:t>Q4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714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Apr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Agree &lt;= 4 TU’s of TEI19 items – these will be scheduled in Q3 – Q4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not agreed are </a:t>
                      </a:r>
                      <a:r>
                        <a:rPr lang="en-US" sz="1400" dirty="0" smtClean="0">
                          <a:effectLst/>
                        </a:rPr>
                        <a:t>noted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May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 TU’s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36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Aug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TU’s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5930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Oct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 planned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Nov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2752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planning for SA2 – TEI19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Analysis of submissions to SA2#161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330119"/>
              </p:ext>
            </p:extLst>
          </p:nvPr>
        </p:nvGraphicFramePr>
        <p:xfrm>
          <a:off x="1562099" y="2269066"/>
          <a:ext cx="7645400" cy="2721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1"/>
                <a:gridCol w="2171700"/>
                <a:gridCol w="1638299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</a:t>
                      </a:r>
                      <a:r>
                        <a:rPr lang="en-US" baseline="0" dirty="0" smtClean="0"/>
                        <a:t> of proposals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 of TU’s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handled in SA2#160 AHE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Endorsed in SA2#160 AHE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Postponed in SA2#160 AHE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Noted in SA2#160 AHE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 (not seen in SA2#160 AHE)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Totals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25.75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44366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planning for SA2 – TEI19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Observations</a:t>
            </a:r>
          </a:p>
          <a:p>
            <a:pPr lvl="1"/>
            <a:r>
              <a:rPr lang="en-US" dirty="0" smtClean="0"/>
              <a:t>Around twice as many proposals as are likely to be scheduled</a:t>
            </a:r>
          </a:p>
          <a:p>
            <a:pPr lvl="1"/>
            <a:r>
              <a:rPr lang="en-US" dirty="0" smtClean="0"/>
              <a:t>Unlikely to be enough meeting time to handle all proposals</a:t>
            </a:r>
          </a:p>
          <a:p>
            <a:pPr lvl="1"/>
            <a:r>
              <a:rPr lang="en-US" dirty="0"/>
              <a:t>The process is becoming very heavyweight </a:t>
            </a:r>
            <a:r>
              <a:rPr lang="en-US" dirty="0" smtClean="0"/>
              <a:t>in terms of meeting time</a:t>
            </a:r>
            <a:endParaRPr lang="en-US" dirty="0"/>
          </a:p>
          <a:p>
            <a:pPr lvl="1"/>
            <a:r>
              <a:rPr lang="en-US" dirty="0" smtClean="0"/>
              <a:t>We need to minimize further TEI19 planning discussion in Q2 to avoid impacting the time available for TEI19 technical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81407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TEI19 handling in SA2#161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1155" lvl="2" indent="0"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540745"/>
              </p:ext>
            </p:extLst>
          </p:nvPr>
        </p:nvGraphicFramePr>
        <p:xfrm>
          <a:off x="876300" y="1371600"/>
          <a:ext cx="10325100" cy="448999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42161"/>
                <a:gridCol w="8382939"/>
              </a:tblGrid>
              <a:tr h="4735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Plan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6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 Q5 (90 minutes)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Handle as many as possible of the Not Handled in SA2#160AHE</a:t>
                      </a:r>
                      <a:r>
                        <a:rPr lang="en-US" sz="1400" baseline="0" dirty="0" smtClean="0"/>
                        <a:t> items (14)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Items with &lt; 4 supporting companies have lower priority and might not be handled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Items not handled in this session will not be opened again in this meeting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Tues Q5 (30 minutes)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Handle the Endorsed items from SA2#160AHE (7)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Approved items can be scheduled in Q2 or later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557"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Tues Q5 (60 minutes)</a:t>
                      </a:r>
                      <a:endParaRPr lang="en-US" sz="14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Handle Postponed/Noted items from SA2#160AHE (15)</a:t>
                      </a:r>
                    </a:p>
                    <a:p>
                      <a:pPr marL="781327" marR="0" lvl="1" indent="-28575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 smtClean="0"/>
                        <a:t>Items with &lt; 4 supporting companies have lower priority and might not be handled</a:t>
                      </a:r>
                    </a:p>
                    <a:p>
                      <a:pPr marL="781327" marR="0" lvl="1" indent="-28575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 smtClean="0"/>
                        <a:t>Will ask if there are objections to an item, if there are it will be Noted</a:t>
                      </a:r>
                    </a:p>
                    <a:p>
                      <a:pPr marL="781327" marR="0" lvl="1" indent="-28575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 smtClean="0"/>
                        <a:t>Items not handled in this session will not be opened again in this meeting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34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Wed Q4 (90 minutes)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Handle revisions</a:t>
                      </a:r>
                      <a:r>
                        <a:rPr lang="en-US" sz="1400" baseline="0" dirty="0" smtClean="0"/>
                        <a:t> from previous sessions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Items with &lt; 4 supporting companies will be Noted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Items not handled in this session will not be opened again in this meeting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For each item will ask whether it can be agreed</a:t>
                      </a:r>
                    </a:p>
                    <a:p>
                      <a:pPr marL="781327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CRs for agreed items will be scheduled in Q2,Q3 and Q4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76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Friday Plenary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Decide</a:t>
                      </a:r>
                      <a:r>
                        <a:rPr lang="en-US" sz="1400" baseline="0" dirty="0" smtClean="0"/>
                        <a:t> which agreed items to schedule in Q2 (there are 4 TU’s available in Q2)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48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90942</TotalTime>
  <Words>672</Words>
  <Application>Microsoft Office PowerPoint</Application>
  <PresentationFormat>Widescreen</PresentationFormat>
  <Paragraphs>106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Malgun 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TEI19 guidance for SA2#161</vt:lpstr>
      <vt:lpstr>Handling of submissions to SA2#161 (sent on SA2 list on 8th Feb) </vt:lpstr>
      <vt:lpstr>Rel-19 planning for SA2 – TEI19</vt:lpstr>
      <vt:lpstr>Rel-19 planning for SA2 – TEI19</vt:lpstr>
      <vt:lpstr>Rel-19 planning for SA2 – TEI19</vt:lpstr>
      <vt:lpstr>TEI19 handling in SA2#161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954</cp:revision>
  <cp:lastPrinted>2023-08-02T08:25:48Z</cp:lastPrinted>
  <dcterms:created xsi:type="dcterms:W3CDTF">2018-05-24T11:49:12Z</dcterms:created>
  <dcterms:modified xsi:type="dcterms:W3CDTF">2024-02-26T11:57:38Z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